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66" r:id="rId5"/>
    <p:sldId id="267" r:id="rId6"/>
    <p:sldId id="257" r:id="rId7"/>
    <p:sldId id="260" r:id="rId8"/>
    <p:sldId id="270" r:id="rId9"/>
    <p:sldId id="262" r:id="rId10"/>
    <p:sldId id="263" r:id="rId11"/>
    <p:sldId id="265" r:id="rId12"/>
    <p:sldId id="264" r:id="rId13"/>
    <p:sldId id="271" r:id="rId14"/>
    <p:sldId id="273" r:id="rId15"/>
    <p:sldId id="274" r:id="rId16"/>
    <p:sldId id="275" r:id="rId17"/>
    <p:sldId id="276" r:id="rId18"/>
    <p:sldId id="272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76C200-CAA4-4E95-A970-E34C010197B2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245EF6-2E83-4230-A593-2E6F2715B9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dirty="0" err="1" smtClean="0">
                <a:solidFill>
                  <a:srgbClr val="FF0000"/>
                </a:solidFill>
                <a:cs typeface="Calibri"/>
                <a:sym typeface="Calibri"/>
              </a:rPr>
              <a:t>Seliwanoff’s</a:t>
            </a:r>
            <a:r>
              <a:rPr lang="ar-IQ" kern="0" dirty="0" smtClean="0">
                <a:solidFill>
                  <a:srgbClr val="FF0000"/>
                </a:solidFill>
                <a:cs typeface="Calibri"/>
                <a:sym typeface="Calibri"/>
              </a:rPr>
              <a:t> </a:t>
            </a:r>
            <a:r>
              <a:rPr lang="en-US" dirty="0" smtClean="0"/>
              <a:t>Test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21068"/>
              </p:ext>
            </p:extLst>
          </p:nvPr>
        </p:nvGraphicFramePr>
        <p:xfrm>
          <a:off x="1295400" y="304799"/>
          <a:ext cx="6500061" cy="630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S ChemDraw Drawing" r:id="rId3" imgW="4937318" imgH="4786460" progId="ChemDraw.Document.6.0">
                  <p:embed/>
                </p:oleObj>
              </mc:Choice>
              <mc:Fallback>
                <p:oleObj name="CS ChemDraw Drawing" r:id="rId3" imgW="4937318" imgH="4786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04799"/>
                        <a:ext cx="6500061" cy="630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6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054304"/>
              </p:ext>
            </p:extLst>
          </p:nvPr>
        </p:nvGraphicFramePr>
        <p:xfrm>
          <a:off x="2209800" y="32657"/>
          <a:ext cx="4905715" cy="682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3" imgW="6395941" imgH="8901260" progId="ChemDraw.Document.6.0">
                  <p:embed/>
                </p:oleObj>
              </mc:Choice>
              <mc:Fallback>
                <p:oleObj name="CS ChemDraw Drawing" r:id="rId3" imgW="6395941" imgH="8901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32657"/>
                        <a:ext cx="4905715" cy="6825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72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3276600"/>
          </a:xfrm>
        </p:spPr>
        <p:txBody>
          <a:bodyPr/>
          <a:lstStyle/>
          <a:p>
            <a:pPr marL="457200" lvl="0">
              <a:spcBef>
                <a:spcPts val="36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Take two clean, dry test tubes and add 1 ml of the test sample in one test </a:t>
            </a:r>
            <a:r>
              <a:rPr lang="en-US" kern="0" dirty="0" smtClean="0">
                <a:cs typeface="Calibri"/>
                <a:sym typeface="Calibri"/>
              </a:rPr>
              <a:t>tube.</a:t>
            </a:r>
            <a:endParaRPr lang="en-US" kern="0" dirty="0">
              <a:cs typeface="Calibri"/>
              <a:sym typeface="Calibri"/>
            </a:endParaRPr>
          </a:p>
          <a:p>
            <a:pPr marL="457200" lvl="0">
              <a:spcBef>
                <a:spcPts val="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Add 2 ml of </a:t>
            </a:r>
            <a:r>
              <a:rPr lang="en-US" kern="0" dirty="0" err="1">
                <a:cs typeface="Calibri"/>
                <a:sym typeface="Calibri"/>
              </a:rPr>
              <a:t>Seliwanoffs</a:t>
            </a:r>
            <a:r>
              <a:rPr lang="en-US" kern="0" dirty="0">
                <a:cs typeface="Calibri"/>
                <a:sym typeface="Calibri"/>
              </a:rPr>
              <a:t>’ reagent to both the test tubes.</a:t>
            </a:r>
          </a:p>
          <a:p>
            <a:pPr marL="457200" lvl="0">
              <a:spcBef>
                <a:spcPts val="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Keep both the test tubes in a water bath for 1-2 min.</a:t>
            </a:r>
          </a:p>
          <a:p>
            <a:pPr marL="457200" lvl="0">
              <a:spcBef>
                <a:spcPts val="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Observe the formation of color and note it down.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763000" cy="4929188"/>
          </a:xfrm>
        </p:spPr>
      </p:pic>
      <p:sp>
        <p:nvSpPr>
          <p:cNvPr id="5" name="مربع نص 4"/>
          <p:cNvSpPr txBox="1"/>
          <p:nvPr/>
        </p:nvSpPr>
        <p:spPr>
          <a:xfrm>
            <a:off x="762000" y="5486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34327">
              <a:buClr>
                <a:srgbClr val="FFFFFF"/>
              </a:buClr>
              <a:buSzPct val="56250"/>
              <a:buFont typeface="Arial"/>
              <a:buAutoNum type="arabicPeriod"/>
            </a:pPr>
            <a:r>
              <a:rPr lang="en-US" sz="2400" kern="0" dirty="0">
                <a:cs typeface="Calibri"/>
                <a:sym typeface="Calibri"/>
              </a:rPr>
              <a:t>This test is a generalized test and doesn’t distinguish between specific ketoses, and a separate test is required for the particular </a:t>
            </a:r>
            <a:r>
              <a:rPr lang="en-US" sz="2400" kern="0" dirty="0" err="1">
                <a:cs typeface="Calibri"/>
                <a:sym typeface="Calibri"/>
              </a:rPr>
              <a:t>ketose</a:t>
            </a:r>
            <a:r>
              <a:rPr lang="en-US" sz="2400" kern="0" dirty="0">
                <a:cs typeface="Calibri"/>
                <a:sym typeface="Calibri"/>
              </a:rPr>
              <a:t> sugar identification.</a:t>
            </a:r>
            <a:endParaRPr lang="en-US" sz="2400" kern="0" dirty="0"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67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Bial’s</a:t>
            </a:r>
            <a:r>
              <a:rPr lang="en-US" sz="35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test </a:t>
            </a:r>
            <a:r>
              <a:rPr lang="en-US" sz="39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(</a:t>
            </a:r>
            <a:r>
              <a:rPr lang="en-US" sz="39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Orcinol</a:t>
            </a:r>
            <a:r>
              <a:rPr lang="en-US" sz="39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>
              <a:spcBef>
                <a:spcPts val="36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 err="1">
                <a:cs typeface="Calibri"/>
                <a:sym typeface="Calibri"/>
              </a:rPr>
              <a:t>Bial’s</a:t>
            </a:r>
            <a:r>
              <a:rPr lang="en-US" kern="0" dirty="0">
                <a:cs typeface="Calibri"/>
                <a:sym typeface="Calibri"/>
              </a:rPr>
              <a:t> test is a chemical test performed to detect the presence of </a:t>
            </a:r>
            <a:r>
              <a:rPr lang="en-US" kern="0" dirty="0" err="1">
                <a:cs typeface="Calibri"/>
                <a:sym typeface="Calibri"/>
              </a:rPr>
              <a:t>pentoses</a:t>
            </a:r>
            <a:r>
              <a:rPr lang="en-US" kern="0" dirty="0">
                <a:cs typeface="Calibri"/>
                <a:sym typeface="Calibri"/>
              </a:rPr>
              <a:t> </a:t>
            </a:r>
          </a:p>
          <a:p>
            <a:pPr marL="0" lvl="0" indent="0">
              <a:spcBef>
                <a:spcPts val="360"/>
              </a:spcBef>
              <a:buClr>
                <a:srgbClr val="FFFFFF"/>
              </a:buClr>
              <a:buSzPts val="1800"/>
              <a:buNone/>
            </a:pPr>
            <a:r>
              <a:rPr lang="en-US" b="1" u="sng" kern="0" dirty="0">
                <a:cs typeface="Calibri"/>
                <a:sym typeface="Calibri"/>
              </a:rPr>
              <a:t>Objective</a:t>
            </a:r>
            <a:endParaRPr lang="en-US" kern="0" dirty="0">
              <a:cs typeface="Calibri"/>
              <a:sym typeface="Calibri"/>
            </a:endParaRPr>
          </a:p>
          <a:p>
            <a:pPr marL="457200" lvl="0">
              <a:spcBef>
                <a:spcPts val="36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To distinguish between the </a:t>
            </a:r>
            <a:r>
              <a:rPr lang="en-US" kern="0" dirty="0" err="1">
                <a:cs typeface="Calibri"/>
                <a:sym typeface="Calibri"/>
              </a:rPr>
              <a:t>pentoses</a:t>
            </a:r>
            <a:r>
              <a:rPr lang="en-US" kern="0" dirty="0">
                <a:cs typeface="Calibri"/>
                <a:sym typeface="Calibri"/>
              </a:rPr>
              <a:t> and hexoses.</a:t>
            </a:r>
          </a:p>
          <a:p>
            <a:pPr marL="0" lvl="0" indent="0">
              <a:spcBef>
                <a:spcPts val="360"/>
              </a:spcBef>
              <a:buClr>
                <a:srgbClr val="FFFFFF"/>
              </a:buClr>
              <a:buSzPts val="1800"/>
              <a:buNone/>
            </a:pPr>
            <a:r>
              <a:rPr lang="en-US" b="1" u="sng" kern="0" dirty="0">
                <a:cs typeface="Calibri"/>
                <a:sym typeface="Calibri"/>
              </a:rPr>
              <a:t>Reagent </a:t>
            </a:r>
            <a:endParaRPr lang="en-US" kern="0" dirty="0">
              <a:cs typeface="Calibri"/>
              <a:sym typeface="Calibri"/>
            </a:endParaRPr>
          </a:p>
          <a:p>
            <a:pPr marL="457200" lvl="0">
              <a:spcBef>
                <a:spcPts val="36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 err="1">
                <a:cs typeface="Calibri"/>
                <a:sym typeface="Calibri"/>
              </a:rPr>
              <a:t>Bial's</a:t>
            </a:r>
            <a:r>
              <a:rPr lang="en-US" kern="0" dirty="0">
                <a:cs typeface="Calibri"/>
                <a:sym typeface="Calibri"/>
              </a:rPr>
              <a:t> reagent consist of a solution of </a:t>
            </a:r>
            <a:r>
              <a:rPr lang="en-US" kern="0" dirty="0" err="1">
                <a:cs typeface="Calibri"/>
                <a:sym typeface="Calibri"/>
              </a:rPr>
              <a:t>orcinol</a:t>
            </a:r>
            <a:r>
              <a:rPr lang="en-US" kern="0" dirty="0">
                <a:cs typeface="Calibri"/>
                <a:sym typeface="Calibri"/>
              </a:rPr>
              <a:t>, </a:t>
            </a:r>
            <a:r>
              <a:rPr lang="en-US" kern="0" dirty="0" err="1">
                <a:cs typeface="Calibri"/>
                <a:sym typeface="Calibri"/>
              </a:rPr>
              <a:t>HCl</a:t>
            </a:r>
            <a:r>
              <a:rPr lang="en-US" kern="0" dirty="0">
                <a:cs typeface="Calibri"/>
                <a:sym typeface="Calibri"/>
              </a:rPr>
              <a:t> and ferric chloride)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8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lvl="0">
              <a:spcBef>
                <a:spcPts val="36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3000" kern="0" dirty="0" err="1">
                <a:solidFill>
                  <a:srgbClr val="000000"/>
                </a:solidFill>
                <a:cs typeface="Calibri"/>
                <a:sym typeface="Calibri"/>
              </a:rPr>
              <a:t>pentoses</a:t>
            </a:r>
            <a:r>
              <a:rPr lang="en-US" sz="3000" kern="0" dirty="0">
                <a:solidFill>
                  <a:srgbClr val="000000"/>
                </a:solidFill>
                <a:cs typeface="Calibri"/>
                <a:sym typeface="Calibri"/>
              </a:rPr>
              <a:t> are dehydrated by concentrated acid to yield furfural, which in turn condense with </a:t>
            </a:r>
            <a:r>
              <a:rPr lang="en-US" sz="3000" kern="0" dirty="0" err="1">
                <a:solidFill>
                  <a:srgbClr val="000000"/>
                </a:solidFill>
                <a:cs typeface="Calibri"/>
                <a:sym typeface="Calibri"/>
              </a:rPr>
              <a:t>orcinol</a:t>
            </a:r>
            <a:r>
              <a:rPr lang="en-US" sz="3000" kern="0" dirty="0">
                <a:solidFill>
                  <a:srgbClr val="000000"/>
                </a:solidFill>
                <a:cs typeface="Calibri"/>
                <a:sym typeface="Calibri"/>
              </a:rPr>
              <a:t> to form a blue-green precipitate. </a:t>
            </a:r>
          </a:p>
          <a:p>
            <a:pPr marL="457200" lvl="0">
              <a:spcBef>
                <a:spcPts val="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3000" kern="0" dirty="0">
                <a:solidFill>
                  <a:srgbClr val="000000"/>
                </a:solidFill>
                <a:cs typeface="Calibri"/>
                <a:sym typeface="Calibri"/>
              </a:rPr>
              <a:t>In the presence of hexoses, </a:t>
            </a:r>
            <a:r>
              <a:rPr lang="en-US" sz="3000" kern="0" dirty="0" err="1">
                <a:solidFill>
                  <a:srgbClr val="000000"/>
                </a:solidFill>
                <a:cs typeface="Calibri"/>
                <a:sym typeface="Calibri"/>
              </a:rPr>
              <a:t>hydroxyfurfural</a:t>
            </a:r>
            <a:r>
              <a:rPr lang="en-US" sz="3000" kern="0" dirty="0">
                <a:solidFill>
                  <a:srgbClr val="000000"/>
                </a:solidFill>
                <a:cs typeface="Calibri"/>
                <a:sym typeface="Calibri"/>
              </a:rPr>
              <a:t> is formed instead of furfural which upon condensation with </a:t>
            </a:r>
            <a:r>
              <a:rPr lang="en-US" sz="3000" kern="0" dirty="0" err="1">
                <a:solidFill>
                  <a:srgbClr val="000000"/>
                </a:solidFill>
                <a:cs typeface="Calibri"/>
                <a:sym typeface="Calibri"/>
              </a:rPr>
              <a:t>orcinol</a:t>
            </a:r>
            <a:r>
              <a:rPr lang="en-US" sz="3000" kern="0" dirty="0">
                <a:solidFill>
                  <a:srgbClr val="000000"/>
                </a:solidFill>
                <a:cs typeface="Calibri"/>
                <a:sym typeface="Calibri"/>
              </a:rPr>
              <a:t> forms a muddy brown colored precipitate. </a:t>
            </a:r>
          </a:p>
          <a:p>
            <a:pPr marL="457200" lvl="0">
              <a:spcBef>
                <a:spcPts val="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3000" kern="0" dirty="0">
                <a:solidFill>
                  <a:srgbClr val="000000"/>
                </a:solidFill>
                <a:cs typeface="Calibri"/>
                <a:sym typeface="Calibri"/>
              </a:rPr>
              <a:t>The intensity of the precipitation is directly proportional to the concentration of the </a:t>
            </a:r>
            <a:r>
              <a:rPr lang="en-US" sz="3000" kern="0" dirty="0" err="1">
                <a:solidFill>
                  <a:srgbClr val="000000"/>
                </a:solidFill>
                <a:cs typeface="Calibri"/>
                <a:sym typeface="Calibri"/>
              </a:rPr>
              <a:t>pentoses</a:t>
            </a:r>
            <a:r>
              <a:rPr lang="en-US" sz="3000" kern="0" dirty="0">
                <a:solidFill>
                  <a:srgbClr val="000000"/>
                </a:solidFill>
                <a:cs typeface="Calibri"/>
                <a:sym typeface="Calibri"/>
              </a:rPr>
              <a:t> in the sample.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5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 err="1">
                <a:cs typeface="Calibri"/>
                <a:sym typeface="Calibri"/>
              </a:rPr>
              <a:t>bial’s</a:t>
            </a:r>
            <a:r>
              <a:rPr lang="en-US" kern="0" dirty="0">
                <a:cs typeface="Calibri"/>
                <a:sym typeface="Calibri"/>
              </a:rPr>
              <a:t> test is a sensitive and specific test for </a:t>
            </a:r>
            <a:r>
              <a:rPr lang="en-US" kern="0" dirty="0" err="1">
                <a:cs typeface="Calibri"/>
                <a:sym typeface="Calibri"/>
              </a:rPr>
              <a:t>pentoses</a:t>
            </a:r>
            <a:r>
              <a:rPr lang="en-US" kern="0" dirty="0">
                <a:cs typeface="Calibri"/>
                <a:sym typeface="Calibri"/>
              </a:rPr>
              <a:t> sugars(ribose, </a:t>
            </a:r>
            <a:r>
              <a:rPr lang="en-US" kern="0" dirty="0" err="1">
                <a:cs typeface="Calibri"/>
                <a:sym typeface="Calibri"/>
              </a:rPr>
              <a:t>ribulose</a:t>
            </a:r>
            <a:r>
              <a:rPr lang="en-US" kern="0" dirty="0">
                <a:cs typeface="Calibri"/>
                <a:sym typeface="Calibri"/>
              </a:rPr>
              <a:t>, xylose, and arabinose)and other biochemical molecules containing these </a:t>
            </a:r>
            <a:r>
              <a:rPr lang="en-US" kern="0" dirty="0" err="1">
                <a:cs typeface="Calibri"/>
                <a:sym typeface="Calibri"/>
              </a:rPr>
              <a:t>pentoses</a:t>
            </a:r>
            <a:r>
              <a:rPr lang="en-US" kern="0" dirty="0">
                <a:cs typeface="Calibri"/>
                <a:sym typeface="Calibri"/>
              </a:rPr>
              <a:t>(what are they?)</a:t>
            </a:r>
          </a:p>
          <a:p>
            <a:pPr lvl="0">
              <a:spcBef>
                <a:spcPts val="64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 err="1">
                <a:cs typeface="Calibri"/>
                <a:sym typeface="Calibri"/>
              </a:rPr>
              <a:t>Pentoses</a:t>
            </a:r>
            <a:r>
              <a:rPr lang="en-US" kern="0" dirty="0">
                <a:cs typeface="Calibri"/>
                <a:sym typeface="Calibri"/>
              </a:rPr>
              <a:t> give blue-green color complex within short time, some hexoses in prolonged heating yield </a:t>
            </a:r>
            <a:r>
              <a:rPr lang="en-US" kern="0" dirty="0" err="1">
                <a:cs typeface="Calibri"/>
                <a:sym typeface="Calibri"/>
              </a:rPr>
              <a:t>hydroxymethylfurfural</a:t>
            </a:r>
            <a:r>
              <a:rPr lang="en-US" kern="0" dirty="0">
                <a:cs typeface="Calibri"/>
                <a:sym typeface="Calibri"/>
              </a:rPr>
              <a:t> which react with </a:t>
            </a:r>
            <a:r>
              <a:rPr lang="en-US" kern="0" dirty="0" err="1">
                <a:cs typeface="Calibri"/>
                <a:sym typeface="Calibri"/>
              </a:rPr>
              <a:t>orcinol</a:t>
            </a:r>
            <a:r>
              <a:rPr lang="en-US" kern="0" dirty="0">
                <a:cs typeface="Calibri"/>
                <a:sym typeface="Calibri"/>
              </a:rPr>
              <a:t> to give muddy brown color complex.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2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8;p3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990600"/>
            <a:ext cx="7329076" cy="5001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9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) to 2 ml of </a:t>
            </a:r>
            <a:r>
              <a:rPr lang="en-US" kern="0" dirty="0" err="1">
                <a:cs typeface="Calibri"/>
                <a:sym typeface="Calibri"/>
              </a:rPr>
              <a:t>Bial’s</a:t>
            </a:r>
            <a:r>
              <a:rPr lang="en-US" kern="0" dirty="0">
                <a:cs typeface="Calibri"/>
                <a:sym typeface="Calibri"/>
              </a:rPr>
              <a:t> reagent add (5drops) of test solution(ribose or fructose) and warm gently in a hot water bath for 1-2 minutes. </a:t>
            </a:r>
          </a:p>
          <a:p>
            <a:pPr lvl="0">
              <a:spcBef>
                <a:spcPts val="64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2) a bluish – green color indicates a positive result (</a:t>
            </a:r>
            <a:r>
              <a:rPr lang="en-US" kern="0" dirty="0" err="1">
                <a:cs typeface="Calibri"/>
                <a:sym typeface="Calibri"/>
              </a:rPr>
              <a:t>pentoses</a:t>
            </a:r>
            <a:r>
              <a:rPr lang="en-US" kern="0" dirty="0">
                <a:cs typeface="Calibri"/>
                <a:sym typeface="Calibri"/>
              </a:rPr>
              <a:t>). Prolonged heating form muddy brown products indicates (hexoses).</a:t>
            </a:r>
          </a:p>
          <a:p>
            <a:pPr lvl="0">
              <a:spcBef>
                <a:spcPts val="720"/>
              </a:spcBef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1" kern="0" dirty="0">
                <a:cs typeface="Calibri"/>
                <a:sym typeface="Calibri"/>
              </a:rPr>
              <a:t>NOTE:-</a:t>
            </a:r>
            <a:endParaRPr lang="en-US" kern="0" dirty="0">
              <a:cs typeface="Calibri"/>
              <a:sym typeface="Calibri"/>
            </a:endParaRPr>
          </a:p>
          <a:p>
            <a:pPr lvl="0">
              <a:spcBef>
                <a:spcPts val="64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The dehydration agent is    HCL.</a:t>
            </a:r>
          </a:p>
          <a:p>
            <a:pPr lvl="0">
              <a:spcBef>
                <a:spcPts val="64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The condensation agent is  </a:t>
            </a:r>
            <a:r>
              <a:rPr lang="en-US" kern="0" dirty="0" err="1">
                <a:cs typeface="Calibri"/>
                <a:sym typeface="Calibri"/>
              </a:rPr>
              <a:t>orcinol</a:t>
            </a:r>
            <a:r>
              <a:rPr lang="en-US" kern="0" dirty="0">
                <a:cs typeface="Calibri"/>
                <a:sym typeface="Calibri"/>
              </a:rPr>
              <a:t> and ferric chloride.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1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2;g1a010ec060eecc16_7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95400" y="609600"/>
            <a:ext cx="6238610" cy="38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533400" y="4724400"/>
            <a:ext cx="7620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80"/>
              </a:spcBef>
              <a:buClr>
                <a:srgbClr val="FFFFFF"/>
              </a:buClr>
              <a:buSzPts val="1400"/>
            </a:pPr>
            <a:r>
              <a:rPr lang="en-US" sz="2400" kern="0" dirty="0">
                <a:solidFill>
                  <a:srgbClr val="000000"/>
                </a:solidFill>
                <a:cs typeface="Calibri"/>
                <a:sym typeface="Calibri"/>
              </a:rPr>
              <a:t>Positive </a:t>
            </a:r>
            <a:r>
              <a:rPr lang="en-US" sz="2400" kern="0" dirty="0" err="1">
                <a:solidFill>
                  <a:srgbClr val="000000"/>
                </a:solidFill>
                <a:cs typeface="Calibri"/>
                <a:sym typeface="Calibri"/>
              </a:rPr>
              <a:t>Bial’s</a:t>
            </a:r>
            <a:r>
              <a:rPr lang="en-US" sz="2400" kern="0" dirty="0">
                <a:solidFill>
                  <a:srgbClr val="000000"/>
                </a:solidFill>
                <a:cs typeface="Calibri"/>
                <a:sym typeface="Calibri"/>
              </a:rPr>
              <a:t> test: formation of blue color ( </a:t>
            </a:r>
            <a:r>
              <a:rPr lang="en-US" sz="2400" kern="0" dirty="0" err="1">
                <a:solidFill>
                  <a:srgbClr val="000000"/>
                </a:solidFill>
                <a:cs typeface="Calibri"/>
                <a:sym typeface="Calibri"/>
              </a:rPr>
              <a:t>eg</a:t>
            </a:r>
            <a:r>
              <a:rPr lang="en-US" sz="2400" kern="0" dirty="0">
                <a:solidFill>
                  <a:srgbClr val="000000"/>
                </a:solidFill>
                <a:cs typeface="Calibri"/>
                <a:sym typeface="Calibri"/>
              </a:rPr>
              <a:t>. Ribose sugar)</a:t>
            </a:r>
          </a:p>
          <a:p>
            <a:pPr lvl="0">
              <a:spcBef>
                <a:spcPts val="280"/>
              </a:spcBef>
              <a:buClr>
                <a:srgbClr val="FFFFFF"/>
              </a:buClr>
              <a:buSzPts val="1400"/>
            </a:pPr>
            <a:r>
              <a:rPr lang="en-US" sz="2400" kern="0" dirty="0">
                <a:solidFill>
                  <a:srgbClr val="000000"/>
                </a:solidFill>
                <a:cs typeface="Calibri"/>
                <a:sym typeface="Calibri"/>
              </a:rPr>
              <a:t>Negative </a:t>
            </a:r>
            <a:r>
              <a:rPr lang="en-US" sz="2400" kern="0" dirty="0" err="1">
                <a:solidFill>
                  <a:srgbClr val="000000"/>
                </a:solidFill>
                <a:cs typeface="Calibri"/>
                <a:sym typeface="Calibri"/>
              </a:rPr>
              <a:t>Bial’s</a:t>
            </a:r>
            <a:r>
              <a:rPr lang="en-US" sz="2400" kern="0" dirty="0">
                <a:solidFill>
                  <a:srgbClr val="000000"/>
                </a:solidFill>
                <a:cs typeface="Calibri"/>
                <a:sym typeface="Calibri"/>
              </a:rPr>
              <a:t> test: formation of any other color indicates negative test. Hexose sugar ( glucose, fructose) generally gives green, red or brown color product.</a:t>
            </a:r>
            <a:endParaRPr lang="en-US" sz="2400" kern="0" dirty="0">
              <a:solidFill>
                <a:srgbClr val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3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err="1">
                <a:solidFill>
                  <a:prstClr val="black"/>
                </a:solidFill>
              </a:rPr>
              <a:t>Seliwanoff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colour</a:t>
            </a:r>
            <a:r>
              <a:rPr lang="en-US" dirty="0">
                <a:solidFill>
                  <a:prstClr val="black"/>
                </a:solidFill>
              </a:rPr>
              <a:t> reaction for fructose is due to the Russian chemist Feodor </a:t>
            </a:r>
            <a:r>
              <a:rPr lang="en-US" dirty="0" err="1">
                <a:solidFill>
                  <a:prstClr val="black"/>
                </a:solidFill>
              </a:rPr>
              <a:t>Feodorovich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Selivanov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The test, 0.1% resorcinol in 4M </a:t>
            </a:r>
            <a:r>
              <a:rPr lang="en-US" dirty="0" err="1">
                <a:solidFill>
                  <a:prstClr val="black"/>
                </a:solidFill>
              </a:rPr>
              <a:t>HCl</a:t>
            </a:r>
            <a:r>
              <a:rPr lang="en-US" dirty="0">
                <a:solidFill>
                  <a:prstClr val="black"/>
                </a:solidFill>
              </a:rPr>
              <a:t>, has been extended to ketohexoses which also give the deep cherry-red </a:t>
            </a:r>
            <a:r>
              <a:rPr lang="en-US" dirty="0" err="1">
                <a:solidFill>
                  <a:prstClr val="black"/>
                </a:solidFill>
              </a:rPr>
              <a:t>colour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7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>
              <a:spcBef>
                <a:spcPts val="36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This test is used to detect the presence of pentose in a given sample </a:t>
            </a:r>
          </a:p>
          <a:p>
            <a:pPr marL="457200" lvl="0">
              <a:spcBef>
                <a:spcPts val="0"/>
              </a:spcBef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This test can additionally be used for the quantification of RNA in a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6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This indicates that ketoses are dehydrated more rapidly than aldoses to give a furan derivative that finally reacts with the reagent producing the observed </a:t>
            </a:r>
            <a:r>
              <a:rPr lang="en-US" dirty="0" err="1">
                <a:solidFill>
                  <a:prstClr val="black"/>
                </a:solidFill>
              </a:rPr>
              <a:t>colouration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why ketoses react faster than aldoses in the same reaction </a:t>
            </a:r>
            <a:r>
              <a:rPr lang="en-US" dirty="0" smtClean="0">
                <a:solidFill>
                  <a:srgbClr val="FF0000"/>
                </a:solidFill>
              </a:rPr>
              <a:t>conditions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Since glucose reacts much slower than fructose as observed in the </a:t>
            </a:r>
            <a:r>
              <a:rPr lang="en-US" dirty="0" err="1">
                <a:solidFill>
                  <a:prstClr val="black"/>
                </a:solidFill>
              </a:rPr>
              <a:t>Seliwanoff’s</a:t>
            </a:r>
            <a:r>
              <a:rPr lang="en-US" dirty="0">
                <a:solidFill>
                  <a:prstClr val="black"/>
                </a:solidFill>
              </a:rPr>
              <a:t> Test, we thought that this delay could be attributed to a previous isomerization of glucose to fructose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9962"/>
              </p:ext>
            </p:extLst>
          </p:nvPr>
        </p:nvGraphicFramePr>
        <p:xfrm>
          <a:off x="1828800" y="381000"/>
          <a:ext cx="5248275" cy="544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S ChemDraw Drawing" r:id="rId3" imgW="4248205" imgH="4408651" progId="ChemDraw.Document.6.0">
                  <p:embed/>
                </p:oleObj>
              </mc:Choice>
              <mc:Fallback>
                <p:oleObj name="CS ChemDraw Drawing" r:id="rId3" imgW="4248205" imgH="44086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81000"/>
                        <a:ext cx="5248275" cy="5446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2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53642"/>
              </p:ext>
            </p:extLst>
          </p:nvPr>
        </p:nvGraphicFramePr>
        <p:xfrm>
          <a:off x="152400" y="228600"/>
          <a:ext cx="439578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S ChemDraw Drawing" r:id="rId3" imgW="4396188" imgH="3648173" progId="ChemDraw.Document.6.0">
                  <p:embed/>
                </p:oleObj>
              </mc:Choice>
              <mc:Fallback>
                <p:oleObj name="CS ChemDraw Drawing" r:id="rId3" imgW="4396188" imgH="36481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4395787" cy="364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54969"/>
              </p:ext>
            </p:extLst>
          </p:nvPr>
        </p:nvGraphicFramePr>
        <p:xfrm>
          <a:off x="4542102" y="1447800"/>
          <a:ext cx="4397112" cy="50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S ChemDraw Drawing" r:id="rId5" imgW="4062675" imgH="4624731" progId="ChemDraw.Document.6.0">
                  <p:embed/>
                </p:oleObj>
              </mc:Choice>
              <mc:Fallback>
                <p:oleObj name="CS ChemDraw Drawing" r:id="rId5" imgW="4062675" imgH="46247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2102" y="1447800"/>
                        <a:ext cx="4397112" cy="50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3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6008"/>
            <a:ext cx="8229600" cy="5973763"/>
          </a:xfrm>
        </p:spPr>
        <p:txBody>
          <a:bodyPr>
            <a:normAutofit/>
          </a:bodyPr>
          <a:lstStyle/>
          <a:p>
            <a:r>
              <a:rPr lang="en-US" dirty="0" smtClean="0"/>
              <a:t>Fructose is an important and interesting </a:t>
            </a:r>
            <a:r>
              <a:rPr lang="en-US" dirty="0" err="1" smtClean="0"/>
              <a:t>ketose</a:t>
            </a:r>
            <a:r>
              <a:rPr lang="en-US" dirty="0" smtClean="0"/>
              <a:t>. It is well-tolerated by diabetics . Unlike glucose, fructose does not stimulate a substantial insulin release. </a:t>
            </a:r>
          </a:p>
          <a:p>
            <a:r>
              <a:rPr lang="en-US" dirty="0" err="1" smtClean="0"/>
              <a:t>Fructosuria</a:t>
            </a:r>
            <a:r>
              <a:rPr lang="en-US" dirty="0" smtClean="0"/>
              <a:t> is a rare disorder from liver malfunction. Fructose in urine can be detected by the </a:t>
            </a:r>
            <a:r>
              <a:rPr lang="en-US" dirty="0" err="1" smtClean="0"/>
              <a:t>Seliwanoff’s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This test showed that fructose reacts faster than glucose in order to give a positive result: patent with fructose and slightly pink with glucose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64522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reaction consists in the triple dehydration of the monosaccharide to 5-hydroxymethylfurfural (ketohexoses) or to furfural (</a:t>
            </a:r>
            <a:r>
              <a:rPr lang="en-US" sz="2800" dirty="0" err="1" smtClean="0"/>
              <a:t>ketopentoses</a:t>
            </a:r>
            <a:r>
              <a:rPr lang="en-US" sz="2800" dirty="0" smtClean="0"/>
              <a:t>). Finally, the furan derivative reacts with resorcinol to give the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condensation product. </a:t>
            </a:r>
            <a:endParaRPr lang="en-US" sz="2800" dirty="0"/>
          </a:p>
        </p:txBody>
      </p:sp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961299"/>
              </p:ext>
            </p:extLst>
          </p:nvPr>
        </p:nvGraphicFramePr>
        <p:xfrm>
          <a:off x="1143000" y="2590800"/>
          <a:ext cx="6705600" cy="409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3" imgW="6138407" imgH="3748480" progId="ChemDraw.Document.6.0">
                  <p:embed/>
                </p:oleObj>
              </mc:Choice>
              <mc:Fallback>
                <p:oleObj name="CS ChemDraw Drawing" r:id="rId3" imgW="6138407" imgH="3748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590800"/>
                        <a:ext cx="6705600" cy="4094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11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lvl="0">
              <a:spcBef>
                <a:spcPts val="64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>
                <a:cs typeface="Calibri"/>
                <a:sym typeface="Calibri"/>
              </a:rPr>
              <a:t>On dehydration both </a:t>
            </a:r>
            <a:r>
              <a:rPr lang="en-US" kern="0" dirty="0" err="1">
                <a:cs typeface="Calibri"/>
                <a:sym typeface="Calibri"/>
              </a:rPr>
              <a:t>ketohexoes</a:t>
            </a:r>
            <a:r>
              <a:rPr lang="en-US" kern="0" dirty="0">
                <a:cs typeface="Calibri"/>
                <a:sym typeface="Calibri"/>
              </a:rPr>
              <a:t> and </a:t>
            </a:r>
            <a:r>
              <a:rPr lang="en-US" kern="0" dirty="0" err="1">
                <a:cs typeface="Calibri"/>
                <a:sym typeface="Calibri"/>
              </a:rPr>
              <a:t>aldohexoes</a:t>
            </a:r>
            <a:r>
              <a:rPr lang="en-US" kern="0" dirty="0">
                <a:cs typeface="Calibri"/>
                <a:sym typeface="Calibri"/>
              </a:rPr>
              <a:t> give </a:t>
            </a:r>
            <a:r>
              <a:rPr lang="en-US" kern="0" dirty="0" err="1">
                <a:cs typeface="Calibri"/>
                <a:sym typeface="Calibri"/>
              </a:rPr>
              <a:t>hydroxymethyl</a:t>
            </a:r>
            <a:r>
              <a:rPr lang="en-US" kern="0" dirty="0">
                <a:cs typeface="Calibri"/>
                <a:sym typeface="Calibri"/>
              </a:rPr>
              <a:t> furfural but the relative amount of this product is vary according weather one works with aldoses or ketoses.</a:t>
            </a:r>
          </a:p>
          <a:p>
            <a:pPr lvl="0">
              <a:spcBef>
                <a:spcPts val="640"/>
              </a:spcBef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kern="0" dirty="0" err="1">
                <a:cs typeface="Calibri"/>
                <a:sym typeface="Calibri"/>
              </a:rPr>
              <a:t>Aldohexoes</a:t>
            </a:r>
            <a:r>
              <a:rPr lang="en-US" kern="0" dirty="0">
                <a:cs typeface="Calibri"/>
                <a:sym typeface="Calibri"/>
              </a:rPr>
              <a:t> </a:t>
            </a:r>
            <a:r>
              <a:rPr lang="en-US" kern="0" dirty="0" err="1">
                <a:cs typeface="Calibri"/>
                <a:sym typeface="Calibri"/>
              </a:rPr>
              <a:t>yeilding</a:t>
            </a:r>
            <a:r>
              <a:rPr lang="en-US" kern="0" dirty="0">
                <a:cs typeface="Calibri"/>
                <a:sym typeface="Calibri"/>
              </a:rPr>
              <a:t> only small amount of the </a:t>
            </a:r>
            <a:r>
              <a:rPr lang="en-US" kern="0" dirty="0" err="1">
                <a:cs typeface="Calibri"/>
                <a:sym typeface="Calibri"/>
              </a:rPr>
              <a:t>hydroxymethyl</a:t>
            </a:r>
            <a:r>
              <a:rPr lang="en-US" kern="0" dirty="0">
                <a:cs typeface="Calibri"/>
                <a:sym typeface="Calibri"/>
              </a:rPr>
              <a:t> furfural which </a:t>
            </a:r>
            <a:r>
              <a:rPr lang="en-US" kern="0" dirty="0" err="1">
                <a:cs typeface="Calibri"/>
                <a:sym typeface="Calibri"/>
              </a:rPr>
              <a:t>resposible</a:t>
            </a:r>
            <a:r>
              <a:rPr lang="en-US" kern="0" dirty="0">
                <a:cs typeface="Calibri"/>
                <a:sym typeface="Calibri"/>
              </a:rPr>
              <a:t> for no significant change in the color or appearance of only light pink to yellow color which develop in longer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Several structures have been proposed for the red compound.</a:t>
            </a:r>
            <a:endParaRPr lang="en-US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36663"/>
              </p:ext>
            </p:extLst>
          </p:nvPr>
        </p:nvGraphicFramePr>
        <p:xfrm>
          <a:off x="1371600" y="1524000"/>
          <a:ext cx="5954712" cy="511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S ChemDraw Drawing" r:id="rId3" imgW="6728129" imgH="5777158" progId="ChemDraw.Document.6.0">
                  <p:embed/>
                </p:oleObj>
              </mc:Choice>
              <mc:Fallback>
                <p:oleObj name="CS ChemDraw Drawing" r:id="rId3" imgW="6728129" imgH="57771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1524000"/>
                        <a:ext cx="5954712" cy="5113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0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</TotalTime>
  <Words>668</Words>
  <Application>Microsoft Office PowerPoint</Application>
  <PresentationFormat>عرض على الشاشة (3:4)‏</PresentationFormat>
  <Paragraphs>39</Paragraphs>
  <Slides>20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2" baseType="lpstr">
      <vt:lpstr>مدير تنفيذي</vt:lpstr>
      <vt:lpstr>CS ChemDraw Drawing</vt:lpstr>
      <vt:lpstr>Seliwanoff’s Test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Bial’s test (Orcinol)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Seliwanoff’s Test</dc:title>
  <dc:creator>Maher</dc:creator>
  <cp:lastModifiedBy>Maher</cp:lastModifiedBy>
  <cp:revision>17</cp:revision>
  <dcterms:created xsi:type="dcterms:W3CDTF">2023-10-20T13:01:49Z</dcterms:created>
  <dcterms:modified xsi:type="dcterms:W3CDTF">2023-10-20T22:46:59Z</dcterms:modified>
</cp:coreProperties>
</file>